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Bree Serif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gd0j5jvnFZ//iatmSQJIcfVdEz5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BreeSerif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hyperlink" Target="http://www.youtube.com/watch?v=2rpPrIcRoRM" TargetMode="External"/><Relationship Id="rId5" Type="http://schemas.openxmlformats.org/officeDocument/2006/relationships/image" Target="../media/image4.jpg"/><Relationship Id="rId6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ctrTitle"/>
          </p:nvPr>
        </p:nvSpPr>
        <p:spPr>
          <a:xfrm>
            <a:off x="0" y="546750"/>
            <a:ext cx="9144000" cy="20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pt-BR" sz="3000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A importância do feedback na motivação e desenvolvimento de pessoas</a:t>
            </a:r>
            <a:endParaRPr sz="3000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55" name="Google Shape;5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47787" y="3077650"/>
            <a:ext cx="1969676" cy="13409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/>
          <p:nvPr/>
        </p:nvSpPr>
        <p:spPr>
          <a:xfrm>
            <a:off x="3844375" y="2787475"/>
            <a:ext cx="1576500" cy="237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/>
          <p:nvPr>
            <p:ph idx="4294967295" type="ctrTitle"/>
          </p:nvPr>
        </p:nvSpPr>
        <p:spPr>
          <a:xfrm>
            <a:off x="802050" y="533100"/>
            <a:ext cx="7539900" cy="4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pt-BR" sz="20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O feedback nada mais é que dar um parecer a um colaborador ou a um grupo de colaboradores.</a:t>
            </a:r>
            <a:b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b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O feedback pode ser relacionado a:</a:t>
            </a:r>
            <a:b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b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- desempenho;</a:t>
            </a:r>
            <a:b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- comportamento;</a:t>
            </a:r>
            <a:b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- resultados;</a:t>
            </a:r>
            <a:b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- objetivos;</a:t>
            </a:r>
            <a:b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- desenvolvimento;</a:t>
            </a:r>
            <a:br>
              <a:rPr b="0" i="0" lang="pt-BR" sz="24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endParaRPr b="0" i="0" sz="24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62" name="Google Shape;62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0250" y="4529466"/>
            <a:ext cx="2156475" cy="45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 txBox="1"/>
          <p:nvPr>
            <p:ph idx="4294967295" type="ctrTitle"/>
          </p:nvPr>
        </p:nvSpPr>
        <p:spPr>
          <a:xfrm>
            <a:off x="802050" y="533100"/>
            <a:ext cx="7539900" cy="4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Como o</a:t>
            </a:r>
            <a:r>
              <a:rPr b="0" i="0" lang="pt-BR" sz="2200" u="none" cap="none" strike="noStrike">
                <a:solidFill>
                  <a:srgbClr val="1155CC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b="0" lang="pt-BR" sz="2100" u="none" cap="none" strike="noStrike">
                <a:solidFill>
                  <a:srgbClr val="FFFFFF"/>
                </a:solidFill>
                <a:latin typeface="Bree Serif"/>
                <a:ea typeface="Bree Serif"/>
                <a:cs typeface="Bree Serif"/>
                <a:sym typeface="Bree Serif"/>
              </a:rPr>
              <a:t>feedback pode agregar</a:t>
            </a:r>
            <a:r>
              <a:rPr b="0" lang="pt-BR" sz="2100" u="none" cap="none" strike="noStrike">
                <a:solidFill>
                  <a:srgbClr val="CC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no dia-a-dia: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Melhorar a comunicação;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Alinhar os objetivos;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Estabelecer confiança;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b="0" i="0" lang="pt-BR" sz="24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“</a:t>
            </a:r>
            <a:r>
              <a:rPr b="0" i="0" lang="pt-BR" sz="2400" u="none" cap="none" strike="noStrike">
                <a:solidFill>
                  <a:srgbClr val="E69138"/>
                </a:solidFill>
                <a:latin typeface="Bree Serif"/>
                <a:ea typeface="Bree Serif"/>
                <a:cs typeface="Bree Serif"/>
                <a:sym typeface="Bree Serif"/>
              </a:rPr>
              <a:t>Processo é como uma bússola e servirá para lhe mostrar qual direção seguir</a:t>
            </a:r>
            <a:r>
              <a:rPr b="0" i="0" lang="pt-BR" sz="24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”</a:t>
            </a:r>
            <a:endParaRPr b="0" i="0" sz="24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68" name="Google Shape;68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0250" y="4529466"/>
            <a:ext cx="2156475" cy="45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"/>
          <p:cNvSpPr txBox="1"/>
          <p:nvPr>
            <p:ph idx="4294967295" type="ctrTitle"/>
          </p:nvPr>
        </p:nvSpPr>
        <p:spPr>
          <a:xfrm>
            <a:off x="802050" y="533100"/>
            <a:ext cx="7539900" cy="4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Como o </a:t>
            </a:r>
            <a:r>
              <a:rPr b="0" i="0" lang="pt-BR" sz="21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feedback pode ajudar</a:t>
            </a: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 no desenvolvimento: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Corrigir falhas, sejam operacionais ou comportamentais;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Direcionamento das técnicas e habilidades a serem desenvolvidas;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Reconhecimento dos pontos positivos a serem mantidos pelo colaborador;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b="0" i="0" lang="pt-BR" sz="24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“</a:t>
            </a:r>
            <a:r>
              <a:rPr b="0" i="0" lang="pt-BR" sz="2400" u="none" cap="none" strike="noStrike">
                <a:solidFill>
                  <a:srgbClr val="E69138"/>
                </a:solidFill>
                <a:latin typeface="Bree Serif"/>
                <a:ea typeface="Bree Serif"/>
                <a:cs typeface="Bree Serif"/>
                <a:sym typeface="Bree Serif"/>
              </a:rPr>
              <a:t>Nem todos os colaboradores tem autocrítica e maturidade para entender onde precisam melhorar</a:t>
            </a:r>
            <a:r>
              <a:rPr b="0" i="0" lang="pt-BR" sz="24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”</a:t>
            </a:r>
            <a:endParaRPr b="0" i="0" sz="24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74" name="Google Shape;7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0250" y="4529466"/>
            <a:ext cx="2156475" cy="45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"/>
          <p:cNvSpPr txBox="1"/>
          <p:nvPr>
            <p:ph idx="4294967295" type="ctrTitle"/>
          </p:nvPr>
        </p:nvSpPr>
        <p:spPr>
          <a:xfrm>
            <a:off x="802050" y="533100"/>
            <a:ext cx="7539900" cy="4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Como o </a:t>
            </a:r>
            <a:r>
              <a:rPr b="0" i="0" lang="pt-BR" sz="21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feedback pode ajudar</a:t>
            </a: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 na motivação: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Faz o colaborador se sentir parte do todo;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Ter ciência de quais são seus pontos positivos e pontos a melhorar;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Pesquisas apontam que em torno de 78% dos colaboradores afirmam que o reconhecimento os deixam mais motivados;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b="0" i="0" lang="pt-BR" sz="24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“</a:t>
            </a:r>
            <a:r>
              <a:rPr b="0" i="0" lang="pt-BR" sz="2400" u="none" cap="none" strike="noStrike">
                <a:solidFill>
                  <a:srgbClr val="E69138"/>
                </a:solidFill>
                <a:latin typeface="Bree Serif"/>
                <a:ea typeface="Bree Serif"/>
                <a:cs typeface="Bree Serif"/>
                <a:sym typeface="Bree Serif"/>
              </a:rPr>
              <a:t>Se eu não recebo feedback, quer dizer que o meu trabalho está sendo bem feito</a:t>
            </a:r>
            <a:r>
              <a:rPr b="0" i="0" lang="pt-BR" sz="24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”</a:t>
            </a:r>
            <a:endParaRPr b="0" i="0" sz="24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80" name="Google Shape;80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0250" y="4529466"/>
            <a:ext cx="2156475" cy="45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"/>
          <p:cNvSpPr txBox="1"/>
          <p:nvPr>
            <p:ph idx="4294967295" type="ctrTitle"/>
          </p:nvPr>
        </p:nvSpPr>
        <p:spPr>
          <a:xfrm>
            <a:off x="802050" y="533100"/>
            <a:ext cx="7539900" cy="4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Mas como</a:t>
            </a:r>
            <a:r>
              <a:rPr b="0" i="0" lang="pt-BR" sz="21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 transmitir um feedback</a:t>
            </a: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?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Preferencialmente individual;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Objetivo;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Baseado em fatos e não suposições;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Ação e consequência;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Conhecimento interpessoal;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pt-BR" sz="24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 “</a:t>
            </a:r>
            <a:r>
              <a:rPr b="0" i="0" lang="pt-BR" sz="2400" u="none" cap="none" strike="noStrike">
                <a:solidFill>
                  <a:srgbClr val="E69138"/>
                </a:solidFill>
                <a:latin typeface="Bree Serif"/>
                <a:ea typeface="Bree Serif"/>
                <a:cs typeface="Bree Serif"/>
                <a:sym typeface="Bree Serif"/>
              </a:rPr>
              <a:t>Feedback é o retorno construtivo sobre o desempenho.</a:t>
            </a:r>
            <a:r>
              <a:rPr b="0" i="0" lang="pt-BR" sz="24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”</a:t>
            </a:r>
            <a:endParaRPr b="0" i="0" sz="24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86" name="Google Shape;86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0250" y="4529466"/>
            <a:ext cx="2156475" cy="45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 txBox="1"/>
          <p:nvPr>
            <p:ph idx="4294967295" type="ctrTitle"/>
          </p:nvPr>
        </p:nvSpPr>
        <p:spPr>
          <a:xfrm>
            <a:off x="802050" y="533100"/>
            <a:ext cx="7539900" cy="4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E como </a:t>
            </a:r>
            <a:r>
              <a:rPr b="0" i="0" lang="pt-BR" sz="21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receber um feedback?</a:t>
            </a:r>
            <a:endParaRPr b="0" i="0" sz="21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Valorização;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Receptivo;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Agradecimento;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ree Serif"/>
              <a:buChar char="-"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Reflexão;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pt-BR" sz="24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  “</a:t>
            </a:r>
            <a:r>
              <a:rPr b="0" i="0" lang="pt-BR" sz="2400" u="none" cap="none" strike="noStrike">
                <a:solidFill>
                  <a:srgbClr val="E69138"/>
                </a:solidFill>
                <a:latin typeface="Bree Serif"/>
                <a:ea typeface="Bree Serif"/>
                <a:cs typeface="Bree Serif"/>
                <a:sym typeface="Bree Serif"/>
              </a:rPr>
              <a:t>Feedback é como presente, ao receber você escolhe se utiliza ou deixa guardado.</a:t>
            </a:r>
            <a:r>
              <a:rPr b="0" i="0" lang="pt-BR" sz="24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”</a:t>
            </a:r>
            <a:endParaRPr b="0" i="0" sz="24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92" name="Google Shape;92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0250" y="4529466"/>
            <a:ext cx="2156475" cy="45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"/>
          <p:cNvSpPr txBox="1"/>
          <p:nvPr>
            <p:ph idx="4294967295" type="ctrTitle"/>
          </p:nvPr>
        </p:nvSpPr>
        <p:spPr>
          <a:xfrm>
            <a:off x="802050" y="533100"/>
            <a:ext cx="7539900" cy="4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pt-BR" sz="20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Consequências da:</a:t>
            </a:r>
            <a:endParaRPr b="0" i="0" sz="20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pt-BR" sz="19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Presença de um feedback:</a:t>
            </a:r>
            <a:endParaRPr b="0" i="0" sz="19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-	Retenção de talentos;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-	Melhorias em performance e comportamento;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-	</a:t>
            </a: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Aumento do eng</a:t>
            </a:r>
            <a:r>
              <a:rPr lang="pt-BR" sz="1800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a</a:t>
            </a: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jamento com os objetivos da empresa;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- 	</a:t>
            </a: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Consciência de que sempre pode fazer melhor;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pt-BR" sz="19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Ausência do feedback:</a:t>
            </a:r>
            <a:endParaRPr b="0" i="0" sz="19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-	Afastamento;</a:t>
            </a:r>
            <a:b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	- 	Maior rotatividade nas equipes;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- 	Agravo nos relacionamentos interpessoais;</a:t>
            </a:r>
            <a:b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	- 	Perda de produtividade</a:t>
            </a:r>
            <a:endParaRPr b="0" i="0" sz="18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98" name="Google Shape;98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0250" y="4529466"/>
            <a:ext cx="2156475" cy="45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"/>
          <p:cNvSpPr txBox="1"/>
          <p:nvPr>
            <p:ph idx="4294967295" type="ctrTitle"/>
          </p:nvPr>
        </p:nvSpPr>
        <p:spPr>
          <a:xfrm>
            <a:off x="802050" y="533100"/>
            <a:ext cx="7539900" cy="4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Ponto Muito Importante:</a:t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pt-BR" sz="1800" u="none" cap="none" strike="noStrike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O gestor deve estar preparado para receber feedback dos seus colaboradores.</a:t>
            </a:r>
            <a:endParaRPr b="0" i="0" sz="18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104" name="Google Shape;104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0250" y="4529466"/>
            <a:ext cx="2156475" cy="45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4294967295" type="ctrTitle"/>
          </p:nvPr>
        </p:nvSpPr>
        <p:spPr>
          <a:xfrm>
            <a:off x="802050" y="533100"/>
            <a:ext cx="7539900" cy="4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descr=" " id="110" name="Google Shape;110;p10" title="Importância do Feedback.avi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53813" y="533098"/>
            <a:ext cx="5436386" cy="407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90250" y="4529466"/>
            <a:ext cx="2156475" cy="45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1"/>
          <p:cNvSpPr txBox="1"/>
          <p:nvPr>
            <p:ph idx="4294967295" type="ctrTitle"/>
          </p:nvPr>
        </p:nvSpPr>
        <p:spPr>
          <a:xfrm>
            <a:off x="517350" y="452175"/>
            <a:ext cx="8109300" cy="4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pt-BR" sz="36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Obrigado! </a:t>
            </a:r>
            <a:endParaRPr b="0" i="0" sz="36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Quem somos nós?</a:t>
            </a:r>
            <a:endParaRPr b="0" i="0" sz="18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pt-BR" sz="2000" u="none" cap="none" strike="noStrike">
                <a:solidFill>
                  <a:srgbClr val="E69138"/>
                </a:solidFill>
                <a:latin typeface="Bree Serif"/>
                <a:ea typeface="Bree Serif"/>
                <a:cs typeface="Bree Serif"/>
                <a:sym typeface="Bree Serif"/>
              </a:rPr>
              <a:t>Bruna Grellt </a:t>
            </a:r>
            <a:endParaRPr b="0" i="0" sz="2000" u="none" cap="none" strike="noStrike">
              <a:solidFill>
                <a:srgbClr val="E69138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Gerente de Relacionamento e CS | Analista de Infraestrutura | Palestrante</a:t>
            </a:r>
            <a:endParaRPr b="0" i="0" sz="24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LinkedIn: linkedin.com/in/brunagrellt</a:t>
            </a:r>
            <a:endParaRPr b="0" i="0" sz="18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Instagram: instagram.com/brunagrellt</a:t>
            </a:r>
            <a:endParaRPr b="0" i="0" sz="18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pt-BR" sz="2000" u="none" cap="none" strike="noStrike">
                <a:solidFill>
                  <a:srgbClr val="E69138"/>
                </a:solidFill>
                <a:latin typeface="Bree Serif"/>
                <a:ea typeface="Bree Serif"/>
                <a:cs typeface="Bree Serif"/>
                <a:sym typeface="Bree Serif"/>
              </a:rPr>
              <a:t>Ruy Oliveira </a:t>
            </a:r>
            <a:endParaRPr b="0" i="0" sz="1800" u="none" cap="none" strike="noStrike">
              <a:solidFill>
                <a:srgbClr val="E69138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Consultor de TI | Palestrante</a:t>
            </a:r>
            <a:endParaRPr b="0" i="0" sz="24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LinkedIn: linkedin.com/in/ruyoliveirajr</a:t>
            </a:r>
            <a:endParaRPr b="0" i="0" sz="18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1800" u="none" cap="none" strike="noStrike">
                <a:solidFill>
                  <a:srgbClr val="F3F3F3"/>
                </a:solidFill>
                <a:latin typeface="Bree Serif"/>
                <a:ea typeface="Bree Serif"/>
                <a:cs typeface="Bree Serif"/>
                <a:sym typeface="Bree Serif"/>
              </a:rPr>
              <a:t>Instagram: instagram.com/ruy_oliveirars</a:t>
            </a:r>
            <a:endParaRPr b="0" i="0" sz="18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117" name="Google Shape;117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0250" y="4529466"/>
            <a:ext cx="2156475" cy="45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